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21"/>
  </p:notesMasterIdLst>
  <p:sldIdLst>
    <p:sldId id="330" r:id="rId7"/>
    <p:sldId id="404" r:id="rId8"/>
    <p:sldId id="504" r:id="rId9"/>
    <p:sldId id="506" r:id="rId10"/>
    <p:sldId id="505" r:id="rId11"/>
    <p:sldId id="507" r:id="rId12"/>
    <p:sldId id="509" r:id="rId13"/>
    <p:sldId id="508" r:id="rId14"/>
    <p:sldId id="407" r:id="rId15"/>
    <p:sldId id="503" r:id="rId16"/>
    <p:sldId id="372" r:id="rId17"/>
    <p:sldId id="417" r:id="rId18"/>
    <p:sldId id="413" r:id="rId19"/>
    <p:sldId id="41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70" autoAdjust="0"/>
    <p:restoredTop sz="84738" autoAdjust="0"/>
  </p:normalViewPr>
  <p:slideViewPr>
    <p:cSldViewPr snapToGrid="0" snapToObjects="1">
      <p:cViewPr varScale="1">
        <p:scale>
          <a:sx n="82" d="100"/>
          <a:sy n="82" d="100"/>
        </p:scale>
        <p:origin x="516" y="90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61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12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89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01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3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t-cse-604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4"/>
            <a:ext cx="6975413" cy="269364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Course Introduction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929" y="4976602"/>
            <a:ext cx="6795913" cy="966998"/>
          </a:xfrm>
        </p:spPr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First Tuesday of the Course</a:t>
            </a: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488209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Intro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88933"/>
            <a:ext cx="11430000" cy="561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Bootcamp format – videos and live sessions.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Live sessions are “long form lectures”.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Similar to in person lecture classes.</a:t>
            </a:r>
          </a:p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5 Bootcamp Instructors – Rotating teaching.</a:t>
            </a:r>
          </a:p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Bootcamp Topics Address: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Content that is not part of the formal class materials (in Canvas/edX).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Identified skill gaps for many students during the test taking experience.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Topics that are (historically) covered on the exams (When you look at prior semester exams, you will see these topics).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But we are NOT TEACHING THE UPCOMING TESTS!!!</a:t>
            </a:r>
          </a:p>
        </p:txBody>
      </p:sp>
    </p:spTree>
    <p:extLst>
      <p:ext uri="{BB962C8B-B14F-4D97-AF65-F5344CB8AC3E}">
        <p14:creationId xmlns:p14="http://schemas.microsoft.com/office/powerpoint/2010/main" val="27525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Bootcamp schedules and session topics are on the bootcamp information page, linked from the course web site.</a:t>
            </a:r>
          </a:p>
          <a:p>
            <a:r>
              <a:rPr lang="en-US" sz="3600" dirty="0"/>
              <a:t>Any required announcements will be posted in the Bootcamp pinned Piazza post (both OMSA and VMM).</a:t>
            </a:r>
          </a:p>
          <a:p>
            <a:r>
              <a:rPr lang="en-US" sz="3600" dirty="0"/>
              <a:t>Zoom link for all Bootcamp sessions is posted in the O/MSA Piazza post, for the Bootcamp. </a:t>
            </a:r>
          </a:p>
          <a:p>
            <a:r>
              <a:rPr lang="en-US" sz="3600" dirty="0"/>
              <a:t>The live Bootcamp sessions are only available for the O/MSA students.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7851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All Bootcamp sessions will be recorded, with the videos posted on Piazza, for students who are not able to attend the live sessions. The recordings will be posted in both O/MSA and VMM Piazzas.</a:t>
            </a:r>
          </a:p>
          <a:p>
            <a:pPr lvl="1"/>
            <a:r>
              <a:rPr lang="en-US" sz="2800" dirty="0"/>
              <a:t>The video for each session will be posted within 24 hours of the session end.</a:t>
            </a:r>
          </a:p>
          <a:p>
            <a:pPr lvl="1"/>
            <a:r>
              <a:rPr lang="en-US" sz="2800" dirty="0"/>
              <a:t>For VMM, we must ensure that all personally-identifiable information (FERPA) has been removed or obscured, so posting there may take an extra day.</a:t>
            </a:r>
          </a:p>
        </p:txBody>
      </p:sp>
    </p:spTree>
    <p:extLst>
      <p:ext uri="{BB962C8B-B14F-4D97-AF65-F5344CB8AC3E}">
        <p14:creationId xmlns:p14="http://schemas.microsoft.com/office/powerpoint/2010/main" val="1613100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Should I Attend the Bootcamp?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3"/>
            <a:ext cx="11430000" cy="5523213"/>
          </a:xfrm>
        </p:spPr>
        <p:txBody>
          <a:bodyPr>
            <a:normAutofit/>
          </a:bodyPr>
          <a:lstStyle/>
          <a:p>
            <a:r>
              <a:rPr lang="en-US" sz="3200" dirty="0"/>
              <a:t>Each student must decide for themselves whether attending the Bootcamp would be helpful for them.</a:t>
            </a:r>
          </a:p>
          <a:p>
            <a:r>
              <a:rPr lang="en-US" sz="3200" dirty="0"/>
              <a:t>We have provided a </a:t>
            </a:r>
            <a:r>
              <a:rPr lang="en-US" sz="3200" b="1" dirty="0">
                <a:highlight>
                  <a:srgbClr val="FFFF00"/>
                </a:highlight>
              </a:rPr>
              <a:t>self assessment notebook</a:t>
            </a:r>
            <a:r>
              <a:rPr lang="en-US" sz="3200" dirty="0"/>
              <a:t>, to help the students with this decision. </a:t>
            </a:r>
          </a:p>
          <a:p>
            <a:r>
              <a:rPr lang="en-US" sz="3200" dirty="0"/>
              <a:t>The notebook has both a version for students to write their own code in, and a solution version.</a:t>
            </a:r>
          </a:p>
          <a:p>
            <a:r>
              <a:rPr lang="en-US" sz="3200" dirty="0"/>
              <a:t>The links for the self assessment notebook versions are in the bootcamp information page, linked to on the course web site.</a:t>
            </a:r>
          </a:p>
          <a:p>
            <a:r>
              <a:rPr lang="en-US" sz="3200" dirty="0"/>
              <a:t>The self assessment notebook is OPTIONAL and is NOT GRADED.</a:t>
            </a:r>
          </a:p>
        </p:txBody>
      </p:sp>
    </p:spTree>
    <p:extLst>
      <p:ext uri="{BB962C8B-B14F-4D97-AF65-F5344CB8AC3E}">
        <p14:creationId xmlns:p14="http://schemas.microsoft.com/office/powerpoint/2010/main" val="3616202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2"/>
            <a:ext cx="11430000" cy="5558590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Videos</a:t>
            </a:r>
          </a:p>
          <a:p>
            <a:pPr lvl="1"/>
            <a:r>
              <a:rPr lang="en-US" sz="3200" dirty="0"/>
              <a:t>Posted on Canvas/edX/Piazza</a:t>
            </a:r>
          </a:p>
          <a:p>
            <a:pPr lvl="1"/>
            <a:r>
              <a:rPr lang="en-US" sz="3200" dirty="0"/>
              <a:t>Current and prior semester Bootcamp content.</a:t>
            </a:r>
          </a:p>
          <a:p>
            <a:r>
              <a:rPr lang="en-US" sz="3600" dirty="0"/>
              <a:t>Bootcamp GitHub -- </a:t>
            </a:r>
            <a:r>
              <a:rPr lang="en-US" sz="3200" dirty="0"/>
              <a:t>Public repositories</a:t>
            </a:r>
          </a:p>
          <a:p>
            <a:pPr lvl="1"/>
            <a:r>
              <a:rPr lang="en-US" sz="3200" dirty="0">
                <a:hlinkClick r:id="rId3"/>
              </a:rPr>
              <a:t>https://github.com/gt-cse-6040</a:t>
            </a:r>
            <a:endParaRPr lang="en-US" sz="3200" dirty="0"/>
          </a:p>
          <a:p>
            <a:pPr lvl="1"/>
            <a:r>
              <a:rPr lang="en-US" sz="3200" dirty="0"/>
              <a:t>Contains working and final versions of all Bootcamp materials.</a:t>
            </a:r>
          </a:p>
          <a:p>
            <a:pPr lvl="1"/>
            <a:r>
              <a:rPr lang="en-US" sz="3200" dirty="0"/>
              <a:t>Students are welcome to access the repository in read only mode.</a:t>
            </a:r>
          </a:p>
          <a:p>
            <a:r>
              <a:rPr lang="en-US" sz="3600" dirty="0"/>
              <a:t>Colab NBs</a:t>
            </a:r>
          </a:p>
          <a:p>
            <a:pPr lvl="1"/>
            <a:r>
              <a:rPr lang="en-US" sz="3200" dirty="0"/>
              <a:t>Part of GitHub site.</a:t>
            </a:r>
          </a:p>
          <a:p>
            <a:pPr lvl="1"/>
            <a:r>
              <a:rPr lang="en-US" sz="3200" dirty="0"/>
              <a:t>Class-developed content, not for grading.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630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Course Introduction – Professor Richard Vuduc</a:t>
            </a:r>
          </a:p>
          <a:p>
            <a:r>
              <a:rPr lang="en-US" sz="3600" dirty="0"/>
              <a:t>Navigating the course web site, Piazza, and some important Canvas/edX module pages.</a:t>
            </a:r>
          </a:p>
          <a:p>
            <a:r>
              <a:rPr lang="en-US" sz="3600" dirty="0"/>
              <a:t>Common Student Questions on Exams and Homework Notebooks.</a:t>
            </a:r>
          </a:p>
          <a:p>
            <a:r>
              <a:rPr lang="en-US" sz="3600" dirty="0"/>
              <a:t>Introduction of Data Analysis in Python Bootcamp Series.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72C05-48E6-5C2D-3100-0CAC092DE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009C-DFAC-AE4C-F975-F9F7772AC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F1BD6-8AB9-4AD6-6AB1-DC374B923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Course Web Site</a:t>
            </a:r>
          </a:p>
          <a:p>
            <a:pPr lvl="1"/>
            <a:r>
              <a:rPr lang="en-US" sz="3200" dirty="0"/>
              <a:t>Home Page, Announcements, Weekly Content</a:t>
            </a:r>
          </a:p>
          <a:p>
            <a:pPr lvl="1"/>
            <a:r>
              <a:rPr lang="en-US" sz="3200" dirty="0"/>
              <a:t>Logistics Pages</a:t>
            </a:r>
          </a:p>
          <a:p>
            <a:pPr lvl="1"/>
            <a:r>
              <a:rPr lang="en-US" sz="3200" dirty="0"/>
              <a:t>Exam Information Pages (when released)</a:t>
            </a:r>
          </a:p>
          <a:p>
            <a:pPr lvl="1"/>
            <a:r>
              <a:rPr lang="en-US" sz="3200" dirty="0"/>
              <a:t>Exam Prep Pages (when released)</a:t>
            </a:r>
          </a:p>
          <a:p>
            <a:pPr lvl="1"/>
            <a:r>
              <a:rPr lang="en-US" sz="3200" dirty="0"/>
              <a:t>Bootcamp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24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38FE8-96CD-3785-DB68-EAE0F2C14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D4EEC-AB7A-9E54-B858-0D8F06700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2537D-846A-90F4-2EAF-72AE8F874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Piazza – Discussion Forum</a:t>
            </a:r>
          </a:p>
          <a:p>
            <a:pPr lvl="1"/>
            <a:r>
              <a:rPr lang="en-US" sz="3200" dirty="0"/>
              <a:t>Pinned Posts and Regular Posts.</a:t>
            </a:r>
          </a:p>
          <a:p>
            <a:pPr lvl="1"/>
            <a:r>
              <a:rPr lang="en-US" sz="3200" dirty="0"/>
              <a:t>Key Links and Information – post @6.</a:t>
            </a:r>
          </a:p>
          <a:p>
            <a:pPr lvl="1"/>
            <a:r>
              <a:rPr lang="en-US" sz="3200" dirty="0"/>
              <a:t>Notebook Office Hours – Thursdays, post @7.</a:t>
            </a:r>
          </a:p>
          <a:p>
            <a:pPr lvl="1"/>
            <a:r>
              <a:rPr lang="en-US" sz="3200" dirty="0"/>
              <a:t>Bootcamp – post @8.</a:t>
            </a:r>
          </a:p>
          <a:p>
            <a:pPr lvl="1"/>
            <a:r>
              <a:rPr lang="en-US" sz="3200" dirty="0"/>
              <a:t>Student Success Service – post @9.</a:t>
            </a:r>
          </a:p>
          <a:p>
            <a:pPr lvl="1"/>
            <a:r>
              <a:rPr lang="en-US" sz="3200" dirty="0"/>
              <a:t>Homework Notebook Posts – always in the Pinned Posts section.</a:t>
            </a:r>
          </a:p>
          <a:p>
            <a:pPr lvl="1"/>
            <a:r>
              <a:rPr lang="en-US" sz="3200" dirty="0"/>
              <a:t>Public and Private posts</a:t>
            </a:r>
          </a:p>
          <a:p>
            <a:pPr lvl="2"/>
            <a:r>
              <a:rPr lang="en-US" sz="2800" dirty="0"/>
              <a:t>We encourage students to make Public posts, to encourage student discussion and collaboration.</a:t>
            </a:r>
          </a:p>
          <a:p>
            <a:pPr lvl="2"/>
            <a:r>
              <a:rPr lang="en-US" sz="2800" dirty="0"/>
              <a:t>Actual notebook code, as part of questions for TAs, must be posted privately.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5760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9D2C3-964F-8DDC-829D-C1037E076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1FAE-C675-BFD3-9F7D-6E8A1863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1CA0-7F59-D561-BEDE-A65950216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Canvas/edX Pages</a:t>
            </a:r>
          </a:p>
          <a:p>
            <a:pPr lvl="1"/>
            <a:r>
              <a:rPr lang="en-US" sz="3200" dirty="0"/>
              <a:t>Syllabus and Schedule</a:t>
            </a:r>
          </a:p>
          <a:p>
            <a:pPr lvl="1"/>
            <a:r>
              <a:rPr lang="en-US" sz="3200" dirty="0"/>
              <a:t>Common Student Questions Video</a:t>
            </a:r>
          </a:p>
          <a:p>
            <a:pPr lvl="1"/>
            <a:r>
              <a:rPr lang="en-US" sz="3200" dirty="0"/>
              <a:t>Introduction to Vocareum Video</a:t>
            </a:r>
          </a:p>
          <a:p>
            <a:pPr lvl="1"/>
            <a:r>
              <a:rPr lang="en-US" sz="3200" dirty="0"/>
              <a:t>Test Case Variables Pages -- Quiz and Videos</a:t>
            </a:r>
          </a:p>
          <a:p>
            <a:pPr lvl="2"/>
            <a:r>
              <a:rPr lang="en-US" sz="2800" b="1" dirty="0">
                <a:highlight>
                  <a:srgbClr val="FFFF00"/>
                </a:highlight>
              </a:rPr>
              <a:t>It is not possible to emphasize enough:</a:t>
            </a:r>
          </a:p>
          <a:p>
            <a:pPr lvl="2"/>
            <a:r>
              <a:rPr lang="en-US" sz="2800" dirty="0">
                <a:highlight>
                  <a:srgbClr val="FFFF00"/>
                </a:highlight>
              </a:rPr>
              <a:t>HOW IMPORTANT IT IS FOR ALL STUDENTS TO UNDERSTAND THE CONTENT IN THESE PAGES AND VIDEOS.</a:t>
            </a:r>
          </a:p>
          <a:p>
            <a:pPr lvl="2"/>
            <a:r>
              <a:rPr lang="en-US" sz="2800" dirty="0">
                <a:highlight>
                  <a:srgbClr val="FFFF00"/>
                </a:highlight>
              </a:rPr>
              <a:t>YOUR SUCCESS ON EXAMS IS DIRECTLY RELATED TO YOUR ABILITY TO TROUBLESHOOT YOUR CODE, USING THE TECHNIQUES PROVIDED IN THESE VIDEOS.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921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F5C70-88B7-6D53-FB8C-B4489E36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C5C3-DFF4-BAD3-906C-4D55E133C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Student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68B8-C5F4-5DC6-DE13-DD0B8FA25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3"/>
            <a:ext cx="11430000" cy="5875225"/>
          </a:xfrm>
        </p:spPr>
        <p:txBody>
          <a:bodyPr>
            <a:normAutofit/>
          </a:bodyPr>
          <a:lstStyle/>
          <a:p>
            <a:r>
              <a:rPr lang="en-US" sz="3600" dirty="0"/>
              <a:t>Exam Information</a:t>
            </a:r>
          </a:p>
          <a:p>
            <a:pPr lvl="1"/>
            <a:r>
              <a:rPr lang="en-US" sz="3200" dirty="0"/>
              <a:t>Exams are open note and open internet.</a:t>
            </a:r>
          </a:p>
          <a:p>
            <a:pPr lvl="1"/>
            <a:r>
              <a:rPr lang="en-US" sz="3200" dirty="0"/>
              <a:t>Notes in any format are acceptable (PDF, HTML, Jupyter NB, Handwritten, </a:t>
            </a:r>
            <a:r>
              <a:rPr lang="en-US" sz="3200" dirty="0" err="1"/>
              <a:t>etc</a:t>
            </a:r>
            <a:r>
              <a:rPr lang="en-US" sz="3200" dirty="0"/>
              <a:t>).</a:t>
            </a:r>
          </a:p>
          <a:p>
            <a:pPr lvl="1"/>
            <a:r>
              <a:rPr lang="en-US" sz="3200" dirty="0"/>
              <a:t>AI tools and active collaboration during the exam are not permitted. See the course web site for specifics.</a:t>
            </a:r>
          </a:p>
          <a:p>
            <a:pPr lvl="1"/>
            <a:r>
              <a:rPr lang="en-US" sz="3200" dirty="0"/>
              <a:t>The exam window is open for 5 days, generally Friday morning to Wednesday morning, Eastern Time. See the course schedule for specific dates and times. </a:t>
            </a:r>
          </a:p>
          <a:p>
            <a:pPr lvl="1"/>
            <a:r>
              <a:rPr lang="en-US" sz="3200" dirty="0"/>
              <a:t>Times are listed in UTC, so ensure that you convert correctly from UTC to your local time zone.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11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0F5A7-D945-729F-66C7-8DD07171B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FD03-E12E-DF5E-D3E9-FBF953DFC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Student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1623E-C4CD-85BC-99BA-E86CBADBF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3"/>
            <a:ext cx="11430000" cy="6075947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Exam Information</a:t>
            </a:r>
          </a:p>
          <a:p>
            <a:pPr lvl="1"/>
            <a:r>
              <a:rPr lang="en-US" sz="3200" dirty="0"/>
              <a:t>The exams are generally 3.5-4.5 hours long.</a:t>
            </a:r>
          </a:p>
          <a:p>
            <a:pPr lvl="1"/>
            <a:r>
              <a:rPr lang="en-US" sz="3200" dirty="0"/>
              <a:t>Students open the exam and have the time length to complete the exam, in a single sitting.</a:t>
            </a:r>
          </a:p>
          <a:p>
            <a:pPr lvl="1"/>
            <a:r>
              <a:rPr lang="en-US" sz="3200" dirty="0"/>
              <a:t>Students can take the exam at any time during the exam window.</a:t>
            </a:r>
          </a:p>
          <a:p>
            <a:pPr lvl="1"/>
            <a:r>
              <a:rPr lang="en-US" sz="3200" dirty="0"/>
              <a:t>One thing to note on the exam window:</a:t>
            </a:r>
          </a:p>
          <a:p>
            <a:pPr lvl="2"/>
            <a:r>
              <a:rPr lang="en-US" sz="2800" dirty="0"/>
              <a:t>The exam window closes for everyone at the specified time, whether or not you have completed the exam.</a:t>
            </a:r>
          </a:p>
          <a:p>
            <a:pPr lvl="2"/>
            <a:r>
              <a:rPr lang="en-US" sz="2800" dirty="0"/>
              <a:t>While the exam length may be 4 hours, if you start the exam only 3 hours before the window closes, you will only have 3 hours to complete the exam.</a:t>
            </a:r>
          </a:p>
          <a:p>
            <a:pPr lvl="2"/>
            <a:r>
              <a:rPr lang="en-US" sz="2800" dirty="0"/>
              <a:t>If you are taking your exam when the exam window closes, Vocareum will not shut down for you, but you will no longer be able to SUBMIT your exam for grading. </a:t>
            </a:r>
          </a:p>
          <a:p>
            <a:pPr lvl="1"/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16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81C97-999A-2AA4-1A1A-EFC9D717E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085F-7034-385B-6E53-28EF40A3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Student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3814D-811E-E716-9974-419CD155E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Exam Information</a:t>
            </a:r>
          </a:p>
          <a:p>
            <a:pPr lvl="1"/>
            <a:r>
              <a:rPr lang="en-US" sz="3200" dirty="0"/>
              <a:t>Exams and Homework notebooks have </a:t>
            </a:r>
            <a:r>
              <a:rPr lang="en-US" sz="3200" dirty="0">
                <a:highlight>
                  <a:srgbClr val="FFFF00"/>
                </a:highlight>
              </a:rPr>
              <a:t>UNLIMITED SUBMISSIONS.</a:t>
            </a:r>
          </a:p>
          <a:p>
            <a:pPr lvl="1"/>
            <a:r>
              <a:rPr lang="en-US" sz="3200" dirty="0">
                <a:highlight>
                  <a:srgbClr val="00FF00"/>
                </a:highlight>
              </a:rPr>
              <a:t>In other words, you can submit as often as you want.</a:t>
            </a:r>
          </a:p>
          <a:p>
            <a:pPr lvl="1"/>
            <a:r>
              <a:rPr lang="en-US" sz="3200" dirty="0"/>
              <a:t>We </a:t>
            </a:r>
            <a:r>
              <a:rPr lang="en-US" sz="3200" dirty="0">
                <a:highlight>
                  <a:srgbClr val="FFFF00"/>
                </a:highlight>
              </a:rPr>
              <a:t>ENCOURAGE students to submit AFTER EVERY EXAM EXERCISE, </a:t>
            </a:r>
            <a:r>
              <a:rPr lang="en-US" sz="3200" dirty="0"/>
              <a:t>because it locks in points earned.</a:t>
            </a:r>
          </a:p>
          <a:p>
            <a:pPr lvl="1"/>
            <a:r>
              <a:rPr lang="en-US" sz="3200" dirty="0"/>
              <a:t>SUBMIT “early and often.”</a:t>
            </a:r>
          </a:p>
          <a:p>
            <a:pPr lvl="1"/>
            <a:r>
              <a:rPr lang="en-US" sz="3200" dirty="0"/>
              <a:t>Please don’t be that student who only submits once, at the very end of the exam, because you may not receive that points that you expect.</a:t>
            </a:r>
          </a:p>
          <a:p>
            <a:r>
              <a:rPr lang="en-US" sz="3600" dirty="0"/>
              <a:t>Homework Notebook Information</a:t>
            </a:r>
          </a:p>
          <a:p>
            <a:pPr lvl="1"/>
            <a:r>
              <a:rPr lang="en-US" sz="3200" dirty="0"/>
              <a:t>Homework notebooks also have </a:t>
            </a:r>
            <a:r>
              <a:rPr lang="en-US" sz="3200" dirty="0">
                <a:highlight>
                  <a:srgbClr val="FFFF00"/>
                </a:highlight>
              </a:rPr>
              <a:t>UNLIMITED SUBMISSIONS, up to the (extended) due date.</a:t>
            </a:r>
          </a:p>
          <a:p>
            <a:pPr lvl="1"/>
            <a:r>
              <a:rPr lang="en-US" sz="3200" dirty="0"/>
              <a:t>See the course syllabus for specifics.</a:t>
            </a:r>
          </a:p>
        </p:txBody>
      </p:sp>
    </p:spTree>
    <p:extLst>
      <p:ext uri="{BB962C8B-B14F-4D97-AF65-F5344CB8AC3E}">
        <p14:creationId xmlns:p14="http://schemas.microsoft.com/office/powerpoint/2010/main" val="4146243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10653"/>
            <a:ext cx="11430000" cy="5646625"/>
          </a:xfrm>
        </p:spPr>
        <p:txBody>
          <a:bodyPr>
            <a:normAutofit fontScale="92500"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All Bootcamp sessions and materials are OPTIONAL, at each student’s discretion. </a:t>
            </a:r>
          </a:p>
          <a:p>
            <a:pPr lvl="1"/>
            <a:r>
              <a:rPr lang="en-US" sz="3200" b="1" dirty="0">
                <a:highlight>
                  <a:srgbClr val="FFFF00"/>
                </a:highlight>
              </a:rPr>
              <a:t>There is no requirement to attend any sessions or watch any of the posted videos.</a:t>
            </a:r>
          </a:p>
          <a:p>
            <a:r>
              <a:rPr lang="en-US" sz="3600" dirty="0"/>
              <a:t>Intended for students who may not have a rigorous programming background.</a:t>
            </a:r>
          </a:p>
          <a:p>
            <a:r>
              <a:rPr lang="en-US" sz="3600" dirty="0"/>
              <a:t>NOT to help with specific homework notebook problems. </a:t>
            </a:r>
          </a:p>
          <a:p>
            <a:pPr lvl="1"/>
            <a:r>
              <a:rPr lang="en-US" sz="3200" dirty="0"/>
              <a:t>Piazza and the Notebook Office Hours sessions (on Thursdays) are for that.</a:t>
            </a:r>
          </a:p>
          <a:p>
            <a:r>
              <a:rPr lang="en-US" sz="3600" dirty="0"/>
              <a:t>Bottom line, the Bootcamp is designed to help students be successful on the course exams.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5058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http://purl.org/dc/dcmitype/"/>
    <ds:schemaRef ds:uri="http://schemas.openxmlformats.org/package/2006/metadata/core-properties"/>
    <ds:schemaRef ds:uri="http://purl.org/dc/terms/"/>
    <ds:schemaRef ds:uri="http://www.w3.org/XML/1998/namespace"/>
    <ds:schemaRef ds:uri="a6556677-8777-4dc9-bde5-319ad1a2900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2430</TotalTime>
  <Words>1098</Words>
  <Application>Microsoft Office PowerPoint</Application>
  <PresentationFormat>Widescreen</PresentationFormat>
  <Paragraphs>110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Helvetica</vt:lpstr>
      <vt:lpstr>Helvetica Light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CSE 6040/x Course Introduction Session</vt:lpstr>
      <vt:lpstr>Agenda</vt:lpstr>
      <vt:lpstr>Course Materials</vt:lpstr>
      <vt:lpstr>Course Materials</vt:lpstr>
      <vt:lpstr>Course Materials</vt:lpstr>
      <vt:lpstr>Common Student Questions</vt:lpstr>
      <vt:lpstr>Common Student Questions</vt:lpstr>
      <vt:lpstr>Common Student Questions</vt:lpstr>
      <vt:lpstr>Bootcamp Purpose</vt:lpstr>
      <vt:lpstr>Bootcamp Intro Topics</vt:lpstr>
      <vt:lpstr>Bootcamp Conduct</vt:lpstr>
      <vt:lpstr>Bootcamp Conduct</vt:lpstr>
      <vt:lpstr>Should I Attend the Bootcamp?</vt:lpstr>
      <vt:lpstr>Bootcamp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Heckel, Lawrence</cp:lastModifiedBy>
  <cp:revision>389</cp:revision>
  <dcterms:created xsi:type="dcterms:W3CDTF">2016-03-09T16:46:53Z</dcterms:created>
  <dcterms:modified xsi:type="dcterms:W3CDTF">2025-04-20T17:36:10Z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